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62" r:id="rId9"/>
    <p:sldId id="263" r:id="rId10"/>
    <p:sldId id="264" r:id="rId11"/>
    <p:sldId id="265" r:id="rId12"/>
    <p:sldId id="266" r:id="rId13"/>
    <p:sldId id="267" r:id="rId14"/>
    <p:sldId id="271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en-US" sz="8800" b="1" dirty="0" smtClean="0"/>
              <a:t>Basic Epidemiological Concepts </a:t>
            </a:r>
            <a:endParaRPr lang="en-US" sz="8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Comparison of prospective and retrospective cohort studies 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4983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                            PAST                              NOW                                              FUTURE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PROSPECTIVE    		     </a:t>
            </a:r>
            <a:r>
              <a:rPr lang="en-US" sz="1800" dirty="0" smtClean="0"/>
              <a:t>measures exposure</a:t>
            </a:r>
            <a:r>
              <a:rPr lang="en-US" sz="2000" dirty="0" smtClean="0"/>
              <a:t>                                 </a:t>
            </a:r>
            <a:r>
              <a:rPr lang="en-US" sz="1800" dirty="0" smtClean="0"/>
              <a:t>measure disease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600" dirty="0" smtClean="0"/>
              <a:t>RETROSPECTIVE     </a:t>
            </a:r>
            <a:r>
              <a:rPr lang="en-US" sz="1800" dirty="0" smtClean="0"/>
              <a:t>measures exposure         measure disease</a:t>
            </a:r>
            <a:endParaRPr lang="en-US" sz="1800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5029200" y="1295400"/>
            <a:ext cx="1752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4419600" y="1600200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5791200" y="2590800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733800" y="41148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3600" dirty="0" smtClean="0"/>
              <a:t>Case control study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458200" cy="563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							NOW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000" dirty="0" smtClean="0"/>
              <a:t>Obtained information about exposure </a:t>
            </a:r>
            <a:r>
              <a:rPr lang="en-US" dirty="0" smtClean="0"/>
              <a:t>		         </a:t>
            </a:r>
            <a:r>
              <a:rPr lang="en-US" dirty="0" smtClean="0">
                <a:solidFill>
                  <a:srgbClr val="FF0000"/>
                </a:solidFill>
              </a:rPr>
              <a:t>CASES</a:t>
            </a:r>
          </a:p>
          <a:p>
            <a:pPr>
              <a:buNone/>
            </a:pPr>
            <a:r>
              <a:rPr lang="en-US" dirty="0" smtClean="0"/>
              <a:t>							      </a:t>
            </a:r>
            <a:r>
              <a:rPr lang="en-US" sz="2400" dirty="0" smtClean="0"/>
              <a:t>(with disease)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000" dirty="0" smtClean="0"/>
              <a:t>Obtained information about exposure </a:t>
            </a:r>
            <a:r>
              <a:rPr lang="en-US" dirty="0" smtClean="0"/>
              <a:t>		       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</a:rPr>
              <a:t>CONTROLS</a:t>
            </a:r>
            <a:endParaRPr lang="en-US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 smtClean="0"/>
              <a:t>							    </a:t>
            </a:r>
            <a:r>
              <a:rPr lang="en-US" sz="2400" dirty="0" smtClean="0"/>
              <a:t>(without disease)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7467600" y="1600200"/>
            <a:ext cx="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4648200" y="3048000"/>
            <a:ext cx="1828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4572000" y="5410200"/>
            <a:ext cx="1905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Relative risk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991600" cy="5562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					        </a:t>
            </a:r>
            <a:r>
              <a:rPr lang="en-US" dirty="0" smtClean="0">
                <a:solidFill>
                  <a:srgbClr val="FF0000"/>
                </a:solidFill>
              </a:rPr>
              <a:t>Disease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		   Yes                 No                 </a:t>
            </a:r>
            <a:r>
              <a:rPr lang="en-US" sz="2000" dirty="0" smtClean="0"/>
              <a:t>Total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	Yes                                                           </a:t>
            </a:r>
            <a:r>
              <a:rPr lang="en-US" sz="1800" dirty="0" smtClean="0"/>
              <a:t>n1=d1+h1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Exposed </a:t>
            </a:r>
            <a:r>
              <a:rPr lang="en-US" dirty="0" smtClean="0"/>
              <a:t>							    </a:t>
            </a:r>
          </a:p>
          <a:p>
            <a:pPr>
              <a:buNone/>
            </a:pPr>
            <a:r>
              <a:rPr lang="en-US" dirty="0" smtClean="0"/>
              <a:t>			No						    </a:t>
            </a:r>
            <a:r>
              <a:rPr lang="en-US" sz="1800" dirty="0" smtClean="0"/>
              <a:t>n</a:t>
            </a:r>
            <a:r>
              <a:rPr lang="en-US" sz="1800" baseline="-25000" dirty="0" smtClean="0"/>
              <a:t>o</a:t>
            </a:r>
            <a:r>
              <a:rPr lang="en-US" sz="1800" dirty="0" smtClean="0"/>
              <a:t>= d</a:t>
            </a:r>
            <a:r>
              <a:rPr lang="en-US" sz="1800" baseline="-25000" dirty="0" smtClean="0"/>
              <a:t>o</a:t>
            </a:r>
            <a:r>
              <a:rPr lang="en-US" sz="1800" dirty="0" smtClean="0"/>
              <a:t>+h</a:t>
            </a:r>
            <a:r>
              <a:rPr lang="en-US" sz="2000" baseline="-25000" dirty="0" smtClean="0"/>
              <a:t>o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 						          </a:t>
            </a:r>
            <a:r>
              <a:rPr lang="en-US" sz="1600" dirty="0" smtClean="0"/>
              <a:t>n= d1+do+h1+ho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	Total 		</a:t>
            </a:r>
            <a:r>
              <a:rPr lang="en-US" sz="2400" dirty="0" smtClean="0"/>
              <a:t>d=d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+d</a:t>
            </a:r>
            <a:r>
              <a:rPr lang="en-US" sz="2400" baseline="-25000" dirty="0" smtClean="0"/>
              <a:t>o	</a:t>
            </a:r>
            <a:r>
              <a:rPr lang="en-US" sz="2400" dirty="0" smtClean="0"/>
              <a:t>    h= h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+h</a:t>
            </a:r>
            <a:r>
              <a:rPr lang="en-US" sz="2400" baseline="-25000" dirty="0" smtClean="0"/>
              <a:t>o</a:t>
            </a:r>
            <a:endParaRPr lang="en-US" baseline="-25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429000" y="2743200"/>
          <a:ext cx="41910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08094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d1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h1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0706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o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h</a:t>
                      </a:r>
                      <a:r>
                        <a:rPr lang="en-US" baseline="-25000" dirty="0" smtClean="0"/>
                        <a:t>o</a:t>
                      </a:r>
                      <a:endParaRPr lang="en-US" baseline="-25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ratio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solidFill>
                  <a:schemeClr val="accent1"/>
                </a:solidFill>
              </a:rPr>
              <a:t>Risk ratio </a:t>
            </a:r>
            <a:r>
              <a:rPr lang="en-US" sz="2000" dirty="0" smtClean="0"/>
              <a:t>( also referred to as the relative risk) is the risk of diseases in exposed individual divided by the risk of disease in unexposed individuals 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Risk ratio </a:t>
            </a:r>
            <a:r>
              <a:rPr lang="en-US" sz="2000" dirty="0" smtClean="0"/>
              <a:t>= risk in exposed individual/risk in unexposed individuals= d1/n1</a:t>
            </a:r>
            <a:r>
              <a:rPr lang="en-US" sz="2800" dirty="0" smtClean="0"/>
              <a:t>/</a:t>
            </a:r>
            <a:r>
              <a:rPr lang="en-US" sz="2000" dirty="0" smtClean="0"/>
              <a:t>do/no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Odds ratio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					</a:t>
            </a:r>
            <a:r>
              <a:rPr lang="en-US" dirty="0" smtClean="0">
                <a:solidFill>
                  <a:srgbClr val="FF0000"/>
                </a:solidFill>
              </a:rPr>
              <a:t>Disease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		</a:t>
            </a:r>
            <a:r>
              <a:rPr lang="en-US" sz="2800" dirty="0" smtClean="0"/>
              <a:t>Yes (case)	  No (control)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	Yes		      </a:t>
            </a:r>
            <a:r>
              <a:rPr lang="en-US" sz="2800" dirty="0" smtClean="0"/>
              <a:t>d1		h1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Exposure </a:t>
            </a: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		No	</a:t>
            </a:r>
            <a:r>
              <a:rPr lang="en-US" smtClean="0"/>
              <a:t>	      </a:t>
            </a:r>
            <a:r>
              <a:rPr lang="en-US" sz="2800" smtClean="0"/>
              <a:t>do</a:t>
            </a:r>
            <a:r>
              <a:rPr lang="en-US" sz="2800" dirty="0" smtClean="0"/>
              <a:t>	</a:t>
            </a:r>
            <a:r>
              <a:rPr lang="en-US" sz="2800" smtClean="0"/>
              <a:t>	ho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</a:t>
            </a:r>
            <a:endParaRPr lang="en-US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Odds ratio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410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Odds of the disease in exposed individuals divided by the odds of disease in unexposed individuals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1800" dirty="0" smtClean="0">
                <a:solidFill>
                  <a:schemeClr val="accent1"/>
                </a:solidFill>
              </a:rPr>
              <a:t>Odds Ratio</a:t>
            </a:r>
            <a:r>
              <a:rPr lang="en-US" sz="1800" dirty="0" smtClean="0"/>
              <a:t>= odds of disease in exposed individuals/odds of disease in unexposed individuals 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Objectives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8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x-none" sz="2400" smtClean="0">
                <a:latin typeface="Times New Roman" pitchFamily="18" charset="0"/>
                <a:cs typeface="Times New Roman" pitchFamily="18" charset="0"/>
              </a:rPr>
              <a:t>By the end of session, learners will be able to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/>
            <a:r>
              <a:rPr lang="x-none" sz="2400" smtClean="0">
                <a:latin typeface="Times New Roman" pitchFamily="18" charset="0"/>
                <a:cs typeface="Times New Roman" pitchFamily="18" charset="0"/>
              </a:rPr>
              <a:t>Define the term epidemiology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x-none" sz="2400" smtClean="0">
                <a:latin typeface="Times New Roman" pitchFamily="18" charset="0"/>
                <a:cs typeface="Times New Roman" pitchFamily="18" charset="0"/>
              </a:rPr>
              <a:t>Discuss purposes of epidemiology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x-none" sz="2400" smtClean="0">
                <a:latin typeface="Times New Roman" pitchFamily="18" charset="0"/>
                <a:cs typeface="Times New Roman" pitchFamily="18" charset="0"/>
              </a:rPr>
              <a:t>Enumerate the current focus of epidemiology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x-none" sz="2400" smtClean="0">
                <a:latin typeface="Times New Roman" pitchFamily="18" charset="0"/>
                <a:cs typeface="Times New Roman" pitchFamily="18" charset="0"/>
              </a:rPr>
              <a:t>Understand the terms epidemic, endemic, pandemic, exotic and sporadic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x-none" sz="2400" smtClean="0">
                <a:latin typeface="Times New Roman" pitchFamily="18" charset="0"/>
                <a:cs typeface="Times New Roman" pitchFamily="18" charset="0"/>
              </a:rPr>
              <a:t>Discuss application of epidemiological triad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x-none" sz="2400" smtClean="0">
                <a:latin typeface="Times New Roman" pitchFamily="18" charset="0"/>
                <a:cs typeface="Times New Roman" pitchFamily="18" charset="0"/>
              </a:rPr>
              <a:t>Differentiate between descriptive and analytical epidemiology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Discuss epidemiological study designs</a:t>
            </a: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Discuss health indicators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Epidemiology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The word epidemiology comes from the Greek words </a:t>
            </a:r>
            <a:r>
              <a:rPr lang="en-US" dirty="0" err="1" smtClean="0">
                <a:solidFill>
                  <a:srgbClr val="FF0000"/>
                </a:solidFill>
              </a:rPr>
              <a:t>epi</a:t>
            </a:r>
            <a:r>
              <a:rPr lang="en-US" dirty="0" smtClean="0"/>
              <a:t>, meaning </a:t>
            </a:r>
            <a:r>
              <a:rPr lang="en-US" dirty="0" smtClean="0">
                <a:solidFill>
                  <a:srgbClr val="FF0000"/>
                </a:solidFill>
              </a:rPr>
              <a:t>"on or upon," </a:t>
            </a:r>
            <a:r>
              <a:rPr lang="en-US" dirty="0" smtClean="0">
                <a:solidFill>
                  <a:schemeClr val="accent5"/>
                </a:solidFill>
              </a:rPr>
              <a:t>demos,</a:t>
            </a:r>
            <a:r>
              <a:rPr lang="en-US" dirty="0" smtClean="0"/>
              <a:t> meaning </a:t>
            </a:r>
            <a:r>
              <a:rPr lang="en-US" dirty="0" smtClean="0">
                <a:solidFill>
                  <a:schemeClr val="accent5"/>
                </a:solidFill>
              </a:rPr>
              <a:t>"people,"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logos</a:t>
            </a:r>
            <a:r>
              <a:rPr lang="en-US" dirty="0" smtClean="0"/>
              <a:t>, meaning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"the study of.“</a:t>
            </a:r>
          </a:p>
          <a:p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6324600"/>
            <a:ext cx="8001000" cy="228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UAB school of public health 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Epidemiology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“Epidemiology is the study of the distribution and determinants of health-related states or events in specified populations, and the application of this study to the control of health problems.”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6400800"/>
            <a:ext cx="8001000" cy="228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UAB school of public health 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Epidemiology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dirty="0" smtClean="0"/>
              <a:t>“Epidemiology is the study of the distribution and determinants of disease frequency in man.”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6324600"/>
            <a:ext cx="8001000" cy="228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UAB school of public health 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Uses of Epidemiology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dirty="0" smtClean="0"/>
              <a:t>Identification of cause</a:t>
            </a:r>
          </a:p>
          <a:p>
            <a:r>
              <a:rPr lang="en-US" dirty="0" smtClean="0"/>
              <a:t>Determination of health status of population</a:t>
            </a:r>
          </a:p>
          <a:p>
            <a:r>
              <a:rPr lang="en-US" dirty="0" smtClean="0"/>
              <a:t>Identifying risk factors for disease prevention</a:t>
            </a:r>
          </a:p>
          <a:p>
            <a:r>
              <a:rPr lang="en-US" dirty="0" smtClean="0"/>
              <a:t>Evaluation of a community program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20708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Endemic:</a:t>
            </a:r>
          </a:p>
          <a:p>
            <a:pPr>
              <a:buNone/>
            </a:pPr>
            <a:r>
              <a:rPr lang="en-US" sz="2400" dirty="0" smtClean="0"/>
              <a:t>	refers to the constant presence and/or usual prevalence of a disease or infectious agent in a population within a geographic area.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Hyper endemic:</a:t>
            </a:r>
          </a:p>
          <a:p>
            <a:pPr>
              <a:buNone/>
            </a:pPr>
            <a:r>
              <a:rPr lang="en-US" sz="2400" dirty="0" smtClean="0"/>
              <a:t>	refers to persistent, high levels of disease occurrence.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Epidemic:</a:t>
            </a:r>
          </a:p>
          <a:p>
            <a:pPr>
              <a:buNone/>
            </a:pPr>
            <a:r>
              <a:rPr lang="en-US" sz="2400" dirty="0" smtClean="0"/>
              <a:t>	refers to an increase, often sudden, in the number of cases of a disease above what is normally expected in that population in that area. 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Outbreak:</a:t>
            </a:r>
          </a:p>
          <a:p>
            <a:pPr>
              <a:buNone/>
            </a:pPr>
            <a:r>
              <a:rPr lang="en-US" sz="2400" dirty="0" smtClean="0"/>
              <a:t>	carries the same definition of epidemic, but is often used for a more limited geographic area. 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Pandemic:</a:t>
            </a:r>
          </a:p>
          <a:p>
            <a:pPr>
              <a:buNone/>
            </a:pPr>
            <a:r>
              <a:rPr lang="en-US" sz="2400" dirty="0" smtClean="0"/>
              <a:t>	refers to an epidemic that has spread over several countries or continents, usually affecting a large number of people.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hehzad\Desktop\3-Epi-studies2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8534399" cy="624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Cohort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48307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800" dirty="0" smtClean="0"/>
              <a:t>Individuals exposed to potential risk factor             </a:t>
            </a:r>
            <a:r>
              <a:rPr lang="en-US" sz="1400" dirty="0" smtClean="0">
                <a:solidFill>
                  <a:srgbClr val="FF0000"/>
                </a:solidFill>
              </a:rPr>
              <a:t>FOLLOW UP          </a:t>
            </a:r>
            <a:r>
              <a:rPr lang="en-US" sz="1800" dirty="0" smtClean="0"/>
              <a:t>observe incidence of disease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Individuals not exposed to potential risk factor      </a:t>
            </a:r>
            <a:r>
              <a:rPr lang="en-US" sz="1400" dirty="0" smtClean="0">
                <a:solidFill>
                  <a:srgbClr val="FF0000"/>
                </a:solidFill>
              </a:rPr>
              <a:t>FOLLOW UP</a:t>
            </a:r>
            <a:r>
              <a:rPr lang="en-US" sz="1400" dirty="0" smtClean="0"/>
              <a:t>          </a:t>
            </a:r>
            <a:r>
              <a:rPr lang="en-US" sz="1800" dirty="0" smtClean="0"/>
              <a:t>observe incidence of disease</a:t>
            </a:r>
            <a:endParaRPr lang="en-US" sz="1400" dirty="0" smtClean="0"/>
          </a:p>
          <a:p>
            <a:pPr>
              <a:buNone/>
            </a:pPr>
            <a:endParaRPr lang="en-US" sz="14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495800" y="2133600"/>
            <a:ext cx="1752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495800" y="4114800"/>
            <a:ext cx="1752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276</Words>
  <Application>Microsoft Office PowerPoint</Application>
  <PresentationFormat>On-screen Show (4:3)</PresentationFormat>
  <Paragraphs>100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Office Theme</vt:lpstr>
      <vt:lpstr>Basic Epidemiological Concepts </vt:lpstr>
      <vt:lpstr>Objectives </vt:lpstr>
      <vt:lpstr>Epidemiology </vt:lpstr>
      <vt:lpstr>Epidemiology</vt:lpstr>
      <vt:lpstr>Epidemiology</vt:lpstr>
      <vt:lpstr>Uses of Epidemiology</vt:lpstr>
      <vt:lpstr>PowerPoint Presentation</vt:lpstr>
      <vt:lpstr>PowerPoint Presentation</vt:lpstr>
      <vt:lpstr>Cohort study</vt:lpstr>
      <vt:lpstr>Comparison of prospective and retrospective cohort studies </vt:lpstr>
      <vt:lpstr>Case control study</vt:lpstr>
      <vt:lpstr>Relative risk  </vt:lpstr>
      <vt:lpstr>Risk ratio </vt:lpstr>
      <vt:lpstr>Odds ratio </vt:lpstr>
      <vt:lpstr>Odds ratio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Epidemiological Concepts </dc:title>
  <dc:creator>Shehzad</dc:creator>
  <cp:lastModifiedBy>Bheru Lal</cp:lastModifiedBy>
  <cp:revision>36</cp:revision>
  <dcterms:created xsi:type="dcterms:W3CDTF">2006-08-16T00:00:00Z</dcterms:created>
  <dcterms:modified xsi:type="dcterms:W3CDTF">2020-06-02T18:44:12Z</dcterms:modified>
</cp:coreProperties>
</file>